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6907140079712256E-2"/>
          <c:y val="3.3960065515338943E-2"/>
          <c:w val="0.943031131525226"/>
          <c:h val="0.898550209093622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effectLst>
                <a:glow rad="127000">
                  <a:schemeClr val="bg1"/>
                </a:glow>
                <a:outerShdw blurRad="50800" dist="50800" dir="5400000" algn="ctr" rotWithShape="0">
                  <a:schemeClr val="bg1"/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</c:dPt>
          <c:cat>
            <c:strRef>
              <c:f>Sheet1!$A$3:$A$5</c:f>
              <c:strCache>
                <c:ptCount val="3"/>
                <c:pt idx="0">
                  <c:v>Facebook</c:v>
                </c:pt>
                <c:pt idx="1">
                  <c:v>Instagram</c:v>
                </c:pt>
                <c:pt idx="2">
                  <c:v>Twitter</c:v>
                </c:pt>
              </c:strCache>
            </c:strRef>
          </c:cat>
          <c:val>
            <c:numRef>
              <c:f>Sheet1!$B$3:$B$5</c:f>
              <c:numCache>
                <c:formatCode>General</c:formatCode>
                <c:ptCount val="3"/>
                <c:pt idx="0">
                  <c:v>12</c:v>
                </c:pt>
                <c:pt idx="1">
                  <c:v>8</c:v>
                </c:pt>
                <c:pt idx="2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705984"/>
        <c:axId val="109148416"/>
      </c:barChart>
      <c:catAx>
        <c:axId val="97705984"/>
        <c:scaling>
          <c:orientation val="minMax"/>
        </c:scaling>
        <c:delete val="0"/>
        <c:axPos val="b"/>
        <c:majorTickMark val="out"/>
        <c:minorTickMark val="none"/>
        <c:tickLblPos val="nextTo"/>
        <c:crossAx val="109148416"/>
        <c:crosses val="autoZero"/>
        <c:auto val="1"/>
        <c:lblAlgn val="ctr"/>
        <c:lblOffset val="100"/>
        <c:noMultiLvlLbl val="0"/>
      </c:catAx>
      <c:valAx>
        <c:axId val="109148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77059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8B942-5B4C-4D91-B66D-E84A7BB7ADB4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07A75-5BEF-4589-A0AE-13ACF1FB7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13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83206-2199-45CC-9D89-E7E997357B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2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5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4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8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6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6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0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7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1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7DD4F-B8FF-4127-968B-D8357706DB59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91A27-82BB-48E4-AC29-DD6320647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4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"/>
            <a:ext cx="9144000" cy="68558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09800" y="44958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a typeface="Adobe Fangsong Std R" pitchFamily="18" charset="-128"/>
                <a:cs typeface="Arial" pitchFamily="34" charset="0"/>
              </a:rPr>
              <a:t>Go Outside, Innovate yourself, Inspire the world.</a:t>
            </a:r>
            <a:br>
              <a:rPr lang="en-US" b="1" dirty="0">
                <a:solidFill>
                  <a:srgbClr val="000000"/>
                </a:solidFill>
                <a:ea typeface="Adobe Fangsong Std R" pitchFamily="18" charset="-128"/>
                <a:cs typeface="Arial" pitchFamily="34" charset="0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00"/>
                </a:solidFill>
                <a:ea typeface="Adobe Fangsong Std R" pitchFamily="18" charset="-128"/>
                <a:cs typeface="Arial" pitchFamily="34" charset="0"/>
              </a:rPr>
              <a:t/>
            </a:r>
            <a:br>
              <a:rPr lang="en-US" b="1" dirty="0">
                <a:solidFill>
                  <a:srgbClr val="000000"/>
                </a:solidFill>
                <a:ea typeface="Adobe Fangsong Std R" pitchFamily="18" charset="-128"/>
                <a:cs typeface="Arial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4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12838"/>
          </a:xfrm>
        </p:spPr>
        <p:txBody>
          <a:bodyPr>
            <a:normAutofit fontScale="90000"/>
          </a:bodyPr>
          <a:lstStyle/>
          <a:p>
            <a:r>
              <a:rPr lang="ar-EG" sz="2700" dirty="0" smtClean="0"/>
              <a:t>جائزة عبد العزيز سعود البابطين للشعر العربي بالتعاون مع إذاعة صوت العرب - مكتبة الأسكندرية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El Babtee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7924800" cy="3733800"/>
          </a:xfrm>
        </p:spPr>
      </p:pic>
    </p:spTree>
    <p:extLst>
      <p:ext uri="{BB962C8B-B14F-4D97-AF65-F5344CB8AC3E}">
        <p14:creationId xmlns:p14="http://schemas.microsoft.com/office/powerpoint/2010/main" val="21977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EG" sz="3200" dirty="0" smtClean="0"/>
              <a:t>لقاء مع الصحفية بجريدة الاهرام : تهانى صلاح</a:t>
            </a:r>
            <a:endParaRPr lang="en-US" sz="3200" dirty="0"/>
          </a:p>
        </p:txBody>
      </p:sp>
      <p:pic>
        <p:nvPicPr>
          <p:cNvPr id="5" name="Content Placeholder 4" descr="Tahany 3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4400" y="1524000"/>
            <a:ext cx="4114800" cy="4495801"/>
          </a:xfrm>
          <a:prstGeom prst="rect">
            <a:avLst/>
          </a:prstGeom>
        </p:spPr>
      </p:pic>
      <p:pic>
        <p:nvPicPr>
          <p:cNvPr id="4" name="Content Placeholder 3" descr="Windsor - Tahanyjp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4191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EG" sz="3200" dirty="0" smtClean="0"/>
              <a:t>لقاء مع الاستاذ : جمال حماد مدير اذاعة صوت العرب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mal Hamm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8229600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EG" sz="3200" dirty="0" smtClean="0"/>
              <a:t>لقاء مع الاستاذ : حسام عبد القادر المستشار الاعلامى لمكتبه الاسكندرية</a:t>
            </a:r>
            <a:endParaRPr lang="en-US" sz="3200" dirty="0"/>
          </a:p>
        </p:txBody>
      </p:sp>
      <p:pic>
        <p:nvPicPr>
          <p:cNvPr id="4" name="Content Placeholder 3" descr="BA - Eng. Hossam 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47800"/>
            <a:ext cx="7924800" cy="4419600"/>
          </a:xfrm>
        </p:spPr>
      </p:pic>
    </p:spTree>
    <p:extLst>
      <p:ext uri="{BB962C8B-B14F-4D97-AF65-F5344CB8AC3E}">
        <p14:creationId xmlns:p14="http://schemas.microsoft.com/office/powerpoint/2010/main" val="35836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EG" dirty="0" smtClean="0"/>
              <a:t>نادى عدسة</a:t>
            </a:r>
          </a:p>
          <a:p>
            <a:pPr algn="r" rtl="1"/>
            <a:endParaRPr lang="en-US" dirty="0" smtClean="0"/>
          </a:p>
          <a:p>
            <a:pPr algn="r" rtl="1"/>
            <a:r>
              <a:rPr lang="ar-EG" dirty="0" smtClean="0"/>
              <a:t>الكاتب محمد غنيمة</a:t>
            </a:r>
          </a:p>
          <a:p>
            <a:pPr algn="r" rtl="1"/>
            <a:endParaRPr lang="ar-EG" dirty="0" smtClean="0"/>
          </a:p>
          <a:p>
            <a:pPr marL="0" indent="0" algn="r" rtl="1">
              <a:buNone/>
            </a:pPr>
            <a:r>
              <a:rPr lang="ar-EG" dirty="0" smtClean="0"/>
              <a:t>مساعد رئيس تحرير جريدة حواء : حنان هزاع</a:t>
            </a:r>
          </a:p>
          <a:p>
            <a:pPr algn="r" rtl="1"/>
            <a:endParaRPr lang="ar-EG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Ages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from 20 to 40.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smtClean="0"/>
              <a:t>Location :</a:t>
            </a:r>
          </a:p>
          <a:p>
            <a:pPr marL="0" indent="0">
              <a:buNone/>
            </a:pPr>
            <a:r>
              <a:rPr lang="en-US" sz="2400" dirty="0" smtClean="0"/>
              <a:t>      Cairo.</a:t>
            </a:r>
          </a:p>
          <a:p>
            <a:pPr marL="0" indent="0">
              <a:buNone/>
            </a:pPr>
            <a:r>
              <a:rPr lang="en-US" sz="2400" dirty="0" smtClean="0"/>
              <a:t>      Alex.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Classes: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A and B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3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424224"/>
              </p:ext>
            </p:extLst>
          </p:nvPr>
        </p:nvGraphicFramePr>
        <p:xfrm>
          <a:off x="457200" y="16764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49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</a:rPr>
              <a:t>Competitive Analysis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7" name="Content Placeholder 3" descr="logo 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171" y="1828800"/>
            <a:ext cx="2438400" cy="1706880"/>
          </a:xfrm>
        </p:spPr>
      </p:pic>
      <p:pic>
        <p:nvPicPr>
          <p:cNvPr id="8" name="Picture 7" descr="deviantart_logo_det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43400"/>
            <a:ext cx="4419600" cy="16395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2286000"/>
            <a:ext cx="3048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09600"/>
            <a:ext cx="6477000" cy="5211763"/>
          </a:xfrm>
        </p:spPr>
      </p:pic>
    </p:spTree>
    <p:extLst>
      <p:ext uri="{BB962C8B-B14F-4D97-AF65-F5344CB8AC3E}">
        <p14:creationId xmlns:p14="http://schemas.microsoft.com/office/powerpoint/2010/main" val="12587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7239000" cy="4906963"/>
          </a:xfrm>
        </p:spPr>
      </p:pic>
    </p:spTree>
    <p:extLst>
      <p:ext uri="{BB962C8B-B14F-4D97-AF65-F5344CB8AC3E}">
        <p14:creationId xmlns:p14="http://schemas.microsoft.com/office/powerpoint/2010/main" val="210744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C00000"/>
                </a:solidFill>
              </a:rPr>
              <a:t>Team Members :</a:t>
            </a:r>
            <a:endParaRPr lang="en-US" sz="3000" dirty="0" smtClean="0">
              <a:solidFill>
                <a:srgbClr val="C00000"/>
              </a:solidFill>
            </a:endParaRPr>
          </a:p>
          <a:p>
            <a:r>
              <a:rPr lang="en-US" sz="2400" dirty="0" err="1" smtClean="0"/>
              <a:t>Aliaa</a:t>
            </a:r>
            <a:r>
              <a:rPr lang="en-US" sz="2400" dirty="0" smtClean="0"/>
              <a:t> </a:t>
            </a:r>
            <a:r>
              <a:rPr lang="en-US" sz="2400" dirty="0" err="1" smtClean="0"/>
              <a:t>Halim</a:t>
            </a:r>
            <a:r>
              <a:rPr lang="en-US" sz="2400" dirty="0"/>
              <a:t> </a:t>
            </a:r>
            <a:r>
              <a:rPr lang="en-US" sz="2400" dirty="0" smtClean="0"/>
              <a:t>                        Open </a:t>
            </a:r>
            <a:r>
              <a:rPr lang="en-US" sz="2400" dirty="0"/>
              <a:t>Source</a:t>
            </a:r>
          </a:p>
          <a:p>
            <a:r>
              <a:rPr lang="en-US" sz="2400" dirty="0"/>
              <a:t>Hager </a:t>
            </a:r>
            <a:r>
              <a:rPr lang="en-US" sz="2400" dirty="0" err="1" smtClean="0"/>
              <a:t>Hussien</a:t>
            </a:r>
            <a:r>
              <a:rPr lang="en-US" sz="2400" dirty="0"/>
              <a:t> </a:t>
            </a:r>
            <a:r>
              <a:rPr lang="en-US" sz="2400" dirty="0" smtClean="0"/>
              <a:t>                  Open </a:t>
            </a:r>
            <a:r>
              <a:rPr lang="en-US" sz="2400" dirty="0"/>
              <a:t>Source </a:t>
            </a:r>
          </a:p>
          <a:p>
            <a:r>
              <a:rPr lang="en-US" sz="2400" dirty="0" smtClean="0"/>
              <a:t>Mai Mohamed                  Open Source </a:t>
            </a:r>
          </a:p>
          <a:p>
            <a:r>
              <a:rPr lang="en-US" sz="2400" dirty="0" smtClean="0"/>
              <a:t>Mohamed Baghdad         Open </a:t>
            </a:r>
            <a:r>
              <a:rPr lang="en-US" sz="2400" dirty="0"/>
              <a:t>Source </a:t>
            </a:r>
          </a:p>
          <a:p>
            <a:r>
              <a:rPr lang="en-US" sz="2400" dirty="0"/>
              <a:t>Mohamed </a:t>
            </a:r>
            <a:r>
              <a:rPr lang="en-US" sz="2400" dirty="0" err="1" smtClean="0"/>
              <a:t>Shehata</a:t>
            </a:r>
            <a:r>
              <a:rPr lang="en-US" sz="2400" dirty="0" smtClean="0"/>
              <a:t>           </a:t>
            </a:r>
            <a:r>
              <a:rPr lang="en-US" sz="2400" dirty="0"/>
              <a:t>Open Source</a:t>
            </a:r>
          </a:p>
          <a:p>
            <a:r>
              <a:rPr lang="en-US" sz="2400" dirty="0"/>
              <a:t>Sara El </a:t>
            </a:r>
            <a:r>
              <a:rPr lang="en-US" sz="2400" dirty="0" err="1" smtClean="0"/>
              <a:t>Driny</a:t>
            </a:r>
            <a:r>
              <a:rPr lang="en-US" sz="2400" dirty="0" smtClean="0"/>
              <a:t>                      User </a:t>
            </a:r>
            <a:r>
              <a:rPr lang="en-US" sz="2400" dirty="0"/>
              <a:t>Interface 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3000" b="1" dirty="0" smtClean="0">
                <a:solidFill>
                  <a:srgbClr val="C00000"/>
                </a:solidFill>
              </a:rPr>
              <a:t>Team Leader:</a:t>
            </a:r>
          </a:p>
          <a:p>
            <a:pPr marL="0" indent="0">
              <a:buNone/>
            </a:pPr>
            <a:r>
              <a:rPr lang="en-US" sz="2600" dirty="0"/>
              <a:t> </a:t>
            </a:r>
            <a:r>
              <a:rPr lang="en-US" sz="2600" dirty="0" smtClean="0"/>
              <a:t>	 Mai Mohamed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3000" b="1" dirty="0">
                <a:solidFill>
                  <a:srgbClr val="C00000"/>
                </a:solidFill>
              </a:rPr>
              <a:t>Supervised by:</a:t>
            </a:r>
          </a:p>
          <a:p>
            <a:pPr marL="0" indent="0">
              <a:buNone/>
            </a:pPr>
            <a:r>
              <a:rPr lang="en-US" sz="3000" dirty="0" smtClean="0"/>
              <a:t>	</a:t>
            </a:r>
            <a:r>
              <a:rPr lang="en-US" sz="3000" dirty="0" err="1" smtClean="0"/>
              <a:t>Eng</a:t>
            </a:r>
            <a:r>
              <a:rPr lang="en-US" sz="3000" dirty="0"/>
              <a:t>/ </a:t>
            </a:r>
            <a:r>
              <a:rPr lang="en-US" sz="3000" dirty="0" err="1"/>
              <a:t>Noha</a:t>
            </a:r>
            <a:r>
              <a:rPr lang="en-US" sz="3000" dirty="0"/>
              <a:t> Salah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4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6" y="685800"/>
            <a:ext cx="8991600" cy="5334000"/>
          </a:xfrm>
        </p:spPr>
      </p:pic>
    </p:spTree>
    <p:extLst>
      <p:ext uri="{BB962C8B-B14F-4D97-AF65-F5344CB8AC3E}">
        <p14:creationId xmlns:p14="http://schemas.microsoft.com/office/powerpoint/2010/main" val="38956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14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Business Model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3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1375" y="469900"/>
            <a:ext cx="561975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2050" y="412750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88" y="2854325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1625" y="349250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4633912" y="5446713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1918995" y="2949575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9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78812" y="361950"/>
            <a:ext cx="76665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0650" y="384175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1"/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138112" y="5454651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152400" y="122238"/>
            <a:ext cx="8839200" cy="258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 smtClean="0"/>
              <a:t>Business Model Canvas  =&gt; </a:t>
            </a:r>
            <a:r>
              <a:rPr lang="en-US" sz="2000" dirty="0" smtClean="0">
                <a:solidFill>
                  <a:srgbClr val="C00000"/>
                </a:solidFill>
              </a:rPr>
              <a:t>R</a:t>
            </a:r>
            <a:r>
              <a:rPr lang="en-US" sz="2000" dirty="0" smtClean="0"/>
              <a:t>ubyera</a:t>
            </a:r>
            <a:endParaRPr lang="en-AU" sz="2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624816"/>
              </p:ext>
            </p:extLst>
          </p:nvPr>
        </p:nvGraphicFramePr>
        <p:xfrm>
          <a:off x="152400" y="457200"/>
          <a:ext cx="8839200" cy="56957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7840"/>
                <a:gridCol w="1767840"/>
                <a:gridCol w="883920"/>
                <a:gridCol w="883920"/>
                <a:gridCol w="1767840"/>
                <a:gridCol w="1767840"/>
              </a:tblGrid>
              <a:tr h="2476500">
                <a:tc rowSpan="2">
                  <a:txBody>
                    <a:bodyPr/>
                    <a:lstStyle/>
                    <a:p>
                      <a:r>
                        <a:rPr lang="en-AU" sz="1200" b="1" dirty="0" smtClean="0"/>
                        <a:t>           Key</a:t>
                      </a:r>
                      <a:r>
                        <a:rPr lang="en-AU" sz="1200" b="1" baseline="0" dirty="0" smtClean="0"/>
                        <a:t> Partners</a:t>
                      </a:r>
                      <a:endParaRPr lang="en-AU" sz="1100" b="0" baseline="0" dirty="0" smtClean="0">
                        <a:latin typeface="Comic Sans MS" pitchFamily="66" charset="0"/>
                      </a:endParaRPr>
                    </a:p>
                    <a:p>
                      <a:endParaRPr lang="en-AU" sz="1100" b="0" baseline="0" dirty="0" smtClean="0">
                        <a:latin typeface="Comic Sans MS" pitchFamily="66" charset="0"/>
                      </a:endParaRPr>
                    </a:p>
                    <a:p>
                      <a:endParaRPr lang="en-AU" sz="1100" b="0" baseline="0" dirty="0" smtClean="0">
                        <a:latin typeface="Comic Sans MS" pitchFamily="66" charset="0"/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r>
                        <a:rPr lang="en-US" sz="1100" dirty="0" smtClean="0"/>
                        <a:t>We’ve built relations  with</a:t>
                      </a:r>
                    </a:p>
                    <a:p>
                      <a:pPr>
                        <a:buFont typeface="Wingdings" pitchFamily="2" charset="2"/>
                        <a:buNone/>
                      </a:pPr>
                      <a:r>
                        <a:rPr lang="en-US" sz="1100" dirty="0" smtClean="0"/>
                        <a:t>Public figures  who in turn introduced us to more figures related to the</a:t>
                      </a:r>
                      <a:r>
                        <a:rPr lang="en-US" sz="1100" baseline="0" dirty="0" smtClean="0"/>
                        <a:t> core of our application , showed great support , and still giving us advice  to raise the value of our product.</a:t>
                      </a: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sz="11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We’ve also made social media accounts on Facebook, twitter and Instagram  which could be the start to attract more audience till we grow up and reach the Branding Phase.</a:t>
                      </a:r>
                      <a:endParaRPr lang="en-US" sz="1100" dirty="0" smtClean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AU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 Activities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API based project where: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Laravel  handles the Backend.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Angular JS for the Frontend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UI,UX design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Ionic for a cross platform mobile application.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AU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 Propositions</a:t>
                      </a:r>
                      <a:endParaRPr lang="en-AU" sz="12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AU" sz="110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AU" sz="110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Helping young talents  to present their work on our platform where each Category provided in our application  gets a fair competition between each other.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10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100" dirty="0" smtClean="0"/>
                        <a:t>Customers have variety of service demands whether it’s according to their budget or to the level of quality.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AU" sz="1100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AU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 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Relationships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Maintaining a good relationship with the consumers by sending greetings emails, offering valuable tips to help the user in improve his skills, offering discount on the membership for regular users.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AU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 Segments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Most of our segment are in Cairo &amp; Alexandria.</a:t>
                      </a:r>
                    </a:p>
                    <a:p>
                      <a:pPr marL="0" lv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Female ratio is 1 to 3</a:t>
                      </a:r>
                    </a:p>
                    <a:p>
                      <a:pPr marL="0" lv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They are between A and B class. </a:t>
                      </a:r>
                    </a:p>
                    <a:p>
                      <a:pPr marL="0" lv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They are active on social media.</a:t>
                      </a:r>
                    </a:p>
                    <a:p>
                      <a:pPr marL="0" lv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Their ages are between 20 and 40 </a:t>
                      </a:r>
                    </a:p>
                    <a:p>
                      <a:pPr marL="0" lv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Most of them are interested in events and workshops in the field of cinema and photography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450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AU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 Resources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server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Service Providers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Presence in live events related to the core of our application “Promoting our product”</a:t>
                      </a:r>
                      <a:endParaRPr lang="en-A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r>
                        <a:rPr lang="en-AU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Channels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Trusted public figures.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Social media</a:t>
                      </a:r>
                      <a:r>
                        <a:rPr lang="en-AU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Ads , SEO ,</a:t>
                      </a:r>
                      <a:r>
                        <a:rPr lang="en-AU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ASO  and email.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Constant presence in live Events related to the core of application. </a:t>
                      </a:r>
                      <a:endParaRPr lang="en-A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1219200">
                <a:tc gridSpan="3">
                  <a:txBody>
                    <a:bodyPr/>
                    <a:lstStyle/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AU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Cost Structure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Host: $125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Domain: $13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Ads -  social media: $150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AU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Revenue Streams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Monthly/yearly Packages for  online storage.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Fees for handling secured online payment for services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en-AU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Ads for products and brands.</a:t>
                      </a: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buFont typeface="Wingdings" pitchFamily="2" charset="2"/>
                        <a:buNone/>
                      </a:pPr>
                      <a:endParaRPr lang="en-AU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</a:tr>
              <a:tr h="224589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 smtClean="0"/>
                    </a:p>
                  </a:txBody>
                  <a:tcPr marL="82296" marR="8229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2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229600" cy="3601725"/>
          </a:xfrm>
        </p:spPr>
      </p:pic>
    </p:spTree>
    <p:extLst>
      <p:ext uri="{BB962C8B-B14F-4D97-AF65-F5344CB8AC3E}">
        <p14:creationId xmlns:p14="http://schemas.microsoft.com/office/powerpoint/2010/main" val="111853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95600"/>
            <a:ext cx="8229600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Project </a:t>
            </a:r>
            <a:r>
              <a:rPr lang="en-US" b="1" dirty="0" err="1">
                <a:solidFill>
                  <a:srgbClr val="C00000"/>
                </a:solidFill>
              </a:rPr>
              <a:t>Progess</a:t>
            </a:r>
            <a:r>
              <a:rPr lang="en-US" b="1" dirty="0">
                <a:solidFill>
                  <a:srgbClr val="C00000"/>
                </a:solidFill>
              </a:rPr>
              <a:t/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87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Logo Concept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50" name="Picture 2" descr="C:\Users\dell\Desktop\persenation\Untitled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7888"/>
            <a:ext cx="857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ell\Desktop\persenation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09783"/>
            <a:ext cx="6636327" cy="10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57193" y="3562666"/>
            <a:ext cx="1114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Colors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4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ll\Desktop\persenation\Untitled-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4"/>
            <a:ext cx="9142746" cy="68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3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iti-courses\final-project\design\wireframe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6260092" cy="44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381000"/>
            <a:ext cx="6260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00000"/>
                </a:solidFill>
              </a:rPr>
              <a:t>Wireframe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36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ell\Desktop\persenation\prototype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4"/>
            <a:ext cx="9144000" cy="68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940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457201"/>
            <a:ext cx="7924800" cy="89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solidFill>
                  <a:srgbClr val="C00000"/>
                </a:solidFill>
              </a:rPr>
              <a:t>Tools &amp; Technologies</a:t>
            </a:r>
            <a:r>
              <a:rPr lang="en-US" sz="2800" b="1" dirty="0" smtClean="0">
                <a:solidFill>
                  <a:srgbClr val="C00000"/>
                </a:solidFill>
              </a:rPr>
              <a:t>:</a:t>
            </a:r>
          </a:p>
          <a:p>
            <a:pPr lvl="0"/>
            <a:endParaRPr lang="en-US" b="1" u="sng" dirty="0">
              <a:solidFill>
                <a:srgbClr val="C00000"/>
              </a:solidFill>
            </a:endParaRPr>
          </a:p>
          <a:p>
            <a:pPr lvl="0"/>
            <a:r>
              <a:rPr lang="en-US" sz="2000" b="1" u="sng" dirty="0">
                <a:solidFill>
                  <a:srgbClr val="C00000"/>
                </a:solidFill>
              </a:rPr>
              <a:t>Design: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/>
              <a:t>Adobe Photoshop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/>
              <a:t>Adobe Illustrator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/>
              <a:t>Adobe Experience Design (Adobe XD</a:t>
            </a:r>
            <a:r>
              <a:rPr lang="en-US" dirty="0" smtClean="0"/>
              <a:t>)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US" dirty="0"/>
          </a:p>
          <a:p>
            <a:pPr lvl="0"/>
            <a:endParaRPr lang="en-US" u="sng" dirty="0" smtClean="0"/>
          </a:p>
          <a:p>
            <a:pPr lvl="0"/>
            <a:r>
              <a:rPr lang="en-US" sz="2000" b="1" u="sng" dirty="0">
                <a:solidFill>
                  <a:srgbClr val="C00000"/>
                </a:solidFill>
              </a:rPr>
              <a:t>Front-End: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err="1" smtClean="0"/>
              <a:t>AngularJS</a:t>
            </a:r>
            <a:r>
              <a:rPr lang="en-US" dirty="0" smtClean="0"/>
              <a:t>  ( JavaScript Framework )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sz="2000" b="1" u="sng" dirty="0">
                <a:solidFill>
                  <a:srgbClr val="C00000"/>
                </a:solidFill>
              </a:rPr>
              <a:t>Back-End</a:t>
            </a:r>
            <a:r>
              <a:rPr lang="en-US" b="1" u="sng" dirty="0">
                <a:solidFill>
                  <a:srgbClr val="C00000"/>
                </a:solidFill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Laravel</a:t>
            </a:r>
            <a:r>
              <a:rPr lang="en-US" dirty="0" smtClean="0"/>
              <a:t>  ( PHP </a:t>
            </a:r>
            <a:r>
              <a:rPr lang="en-US" dirty="0" err="1" smtClean="0"/>
              <a:t>Frameeork</a:t>
            </a:r>
            <a:r>
              <a:rPr lang="en-US" dirty="0" smtClean="0"/>
              <a:t> ) , </a:t>
            </a:r>
            <a:r>
              <a:rPr lang="en-US" b="1" dirty="0" smtClean="0"/>
              <a:t>Restful API</a:t>
            </a:r>
            <a:endParaRPr lang="en-US" dirty="0"/>
          </a:p>
          <a:p>
            <a:pPr marL="285750" lvl="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itchFamily="34" charset="0"/>
              <a:buChar char="•"/>
            </a:pPr>
            <a:endParaRPr lang="en-US" dirty="0"/>
          </a:p>
          <a:p>
            <a:pPr marL="285750" lvl="0" indent="-285750">
              <a:buFont typeface="Arial" pitchFamily="34" charset="0"/>
              <a:buChar char="•"/>
            </a:pPr>
            <a:endParaRPr lang="en-US" b="1" u="sng" dirty="0"/>
          </a:p>
          <a:p>
            <a:pPr lvl="0"/>
            <a:endParaRPr lang="en-US" u="sng" dirty="0"/>
          </a:p>
          <a:p>
            <a:pPr lvl="0"/>
            <a:endParaRPr lang="en-US" u="sng" dirty="0" smtClean="0"/>
          </a:p>
          <a:p>
            <a:pPr lvl="0"/>
            <a:endParaRPr lang="en-US" u="sng" dirty="0"/>
          </a:p>
          <a:p>
            <a:pPr lvl="0"/>
            <a:endParaRPr lang="en-US" u="sng" dirty="0" smtClean="0"/>
          </a:p>
          <a:p>
            <a:pPr lvl="0"/>
            <a:endParaRPr lang="en-US" u="sng" dirty="0"/>
          </a:p>
          <a:p>
            <a:pPr lvl="0"/>
            <a:endParaRPr lang="en-US" u="sng" dirty="0" smtClean="0"/>
          </a:p>
          <a:p>
            <a:pPr lvl="0"/>
            <a:endParaRPr lang="en-US" u="sng" dirty="0"/>
          </a:p>
          <a:p>
            <a:pPr lvl="0"/>
            <a:endParaRPr lang="en-US" u="sng" dirty="0" smtClean="0"/>
          </a:p>
          <a:p>
            <a:pPr lvl="0"/>
            <a:endParaRPr lang="en-US" u="sng" dirty="0"/>
          </a:p>
          <a:p>
            <a:pPr lvl="0"/>
            <a:endParaRPr lang="en-US" u="sng" dirty="0" smtClean="0"/>
          </a:p>
          <a:p>
            <a:pPr lvl="0"/>
            <a:endParaRPr lang="en-US" u="sng" dirty="0"/>
          </a:p>
          <a:p>
            <a:pPr lvl="0"/>
            <a:endParaRPr lang="en-US" u="sng" dirty="0" smtClean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C00000"/>
                </a:solidFill>
              </a:rPr>
              <a:t>OutLine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74676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 smtClean="0"/>
              <a:t>Introduction:</a:t>
            </a:r>
          </a:p>
          <a:p>
            <a:r>
              <a:rPr lang="en-US" dirty="0"/>
              <a:t>	</a:t>
            </a:r>
            <a:r>
              <a:rPr lang="en-US" dirty="0" smtClean="0"/>
              <a:t>- Problem.</a:t>
            </a:r>
          </a:p>
          <a:p>
            <a:r>
              <a:rPr lang="en-US" dirty="0"/>
              <a:t>	</a:t>
            </a:r>
            <a:r>
              <a:rPr lang="en-US" dirty="0" smtClean="0"/>
              <a:t>- What’s </a:t>
            </a:r>
            <a:r>
              <a:rPr lang="en-US" dirty="0" err="1" smtClean="0"/>
              <a:t>Rubyera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  <a:p>
            <a:r>
              <a:rPr lang="en-US" dirty="0"/>
              <a:t>	</a:t>
            </a:r>
            <a:r>
              <a:rPr lang="en-US" dirty="0" smtClean="0"/>
              <a:t>- Goal and Objective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Customer Analysis.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Competitor Analysis.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SWOT Analysis.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Business Model.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Beneficiaries &amp; Stakeholders.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Project Progress.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Demo.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Future Work.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5181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b="1" u="sng" dirty="0" smtClean="0">
                <a:solidFill>
                  <a:srgbClr val="C00000"/>
                </a:solidFill>
              </a:rPr>
              <a:t>Cross-Platform</a:t>
            </a:r>
            <a:r>
              <a:rPr lang="en-US" sz="1800" b="1" u="sng" dirty="0" smtClean="0">
                <a:solidFill>
                  <a:srgbClr val="C00000"/>
                </a:solidFill>
              </a:rPr>
              <a:t>:</a:t>
            </a:r>
            <a:endParaRPr lang="en-US" sz="1800" b="1" u="sng" dirty="0">
              <a:solidFill>
                <a:srgbClr val="C00000"/>
              </a:solidFill>
            </a:endParaRPr>
          </a:p>
          <a:p>
            <a:pPr marL="285750" lvl="0" indent="-285750"/>
            <a:r>
              <a:rPr lang="en-US" sz="1800" dirty="0" smtClean="0"/>
              <a:t>Apache Cordova</a:t>
            </a:r>
          </a:p>
          <a:p>
            <a:pPr marL="285750" lvl="0" indent="-285750"/>
            <a:r>
              <a:rPr lang="en-US" sz="1800" dirty="0" smtClean="0"/>
              <a:t>Ionic</a:t>
            </a:r>
          </a:p>
          <a:p>
            <a:pPr marL="285750" lvl="0" indent="-285750"/>
            <a:endParaRPr lang="en-US" sz="2400" dirty="0" smtClean="0"/>
          </a:p>
          <a:p>
            <a:pPr marL="0" lvl="0" indent="0">
              <a:buNone/>
            </a:pPr>
            <a:r>
              <a:rPr lang="en-US" sz="2000" b="1" u="sng" dirty="0" smtClean="0">
                <a:solidFill>
                  <a:srgbClr val="C00000"/>
                </a:solidFill>
              </a:rPr>
              <a:t>Third-Part:</a:t>
            </a:r>
            <a:endParaRPr lang="en-US" sz="2000" b="1" u="sng" dirty="0">
              <a:solidFill>
                <a:srgbClr val="C00000"/>
              </a:solidFill>
            </a:endParaRPr>
          </a:p>
          <a:p>
            <a:pPr marL="285750" lvl="0" indent="-285750"/>
            <a:r>
              <a:rPr lang="en-US" sz="1800" dirty="0" smtClean="0"/>
              <a:t>Google VR</a:t>
            </a:r>
          </a:p>
          <a:p>
            <a:pPr marL="285750" lvl="0" indent="-285750"/>
            <a:endParaRPr lang="en-US" sz="2400" dirty="0" smtClean="0"/>
          </a:p>
          <a:p>
            <a:pPr marL="285750" lvl="0" indent="-285750"/>
            <a:endParaRPr lang="en-US" sz="2400" dirty="0" smtClean="0"/>
          </a:p>
          <a:p>
            <a:pPr marL="0" lvl="0" indent="0">
              <a:buNone/>
            </a:pPr>
            <a:r>
              <a:rPr lang="en-US" sz="2000" b="1" u="sng" dirty="0">
                <a:solidFill>
                  <a:srgbClr val="C00000"/>
                </a:solidFill>
              </a:rPr>
              <a:t>Testing </a:t>
            </a:r>
            <a:r>
              <a:rPr lang="en-US" sz="2000" b="1" u="sng" dirty="0" smtClean="0">
                <a:solidFill>
                  <a:srgbClr val="C00000"/>
                </a:solidFill>
              </a:rPr>
              <a:t>Tool:</a:t>
            </a:r>
            <a:endParaRPr lang="en-US" sz="2000" b="1" u="sng" dirty="0">
              <a:solidFill>
                <a:srgbClr val="C00000"/>
              </a:solidFill>
            </a:endParaRPr>
          </a:p>
          <a:p>
            <a:pPr marL="285750" indent="-285750"/>
            <a:r>
              <a:rPr lang="en-US" sz="1800" dirty="0" smtClean="0"/>
              <a:t>Postman</a:t>
            </a:r>
            <a:endParaRPr lang="en-US" sz="1800" b="1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C00000"/>
                </a:solidFill>
              </a:rPr>
              <a:t>System Architecture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8382000" cy="41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9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Demo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4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u="sng" dirty="0">
                <a:solidFill>
                  <a:srgbClr val="C00000"/>
                </a:solidFill>
              </a:rPr>
              <a:t>Future work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Releasing IOS version.</a:t>
            </a:r>
          </a:p>
          <a:p>
            <a:r>
              <a:rPr lang="en-US" dirty="0" smtClean="0"/>
              <a:t>Online Payment.</a:t>
            </a:r>
          </a:p>
          <a:p>
            <a:r>
              <a:rPr lang="en-US" dirty="0" smtClean="0"/>
              <a:t>Code will be refactored.</a:t>
            </a:r>
          </a:p>
          <a:p>
            <a:r>
              <a:rPr lang="en-US" dirty="0" smtClean="0"/>
              <a:t>Hiring Q.C team, experienced P.O.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Problem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is a weak link between the customer and the providers of the Photography, Videography and Script Writing services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Many talented photographers for example, who provide good service with low budget, aren't well known in the community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On the other hand, Customers have variety of service demands whether it’s according to their budget or to the level of quality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96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What is </a:t>
            </a:r>
            <a:r>
              <a:rPr lang="en-US" b="1" dirty="0" err="1" smtClean="0">
                <a:solidFill>
                  <a:srgbClr val="C00000"/>
                </a:solidFill>
              </a:rPr>
              <a:t>Rubyera</a:t>
            </a:r>
            <a:r>
              <a:rPr lang="en-US" b="1" dirty="0" smtClean="0">
                <a:solidFill>
                  <a:srgbClr val="C00000"/>
                </a:solidFill>
              </a:rPr>
              <a:t> ? 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6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 smtClean="0">
                <a:solidFill>
                  <a:srgbClr val="C00000"/>
                </a:solidFill>
              </a:rPr>
              <a:t>Goal : </a:t>
            </a:r>
            <a:endParaRPr lang="en-US" sz="2800" b="1" u="sng" dirty="0">
              <a:solidFill>
                <a:srgbClr val="C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Making </a:t>
            </a:r>
            <a:r>
              <a:rPr lang="en-US" sz="2400" dirty="0" err="1" smtClean="0"/>
              <a:t>Rubyera</a:t>
            </a:r>
            <a:r>
              <a:rPr lang="en-US" sz="2400" dirty="0" smtClean="0"/>
              <a:t> one of the most used platforms in the Media field.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2800" b="1" u="sng" dirty="0" smtClean="0">
                <a:solidFill>
                  <a:srgbClr val="C00000"/>
                </a:solidFill>
              </a:rPr>
              <a:t>Objectives: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</a:p>
          <a:p>
            <a:pPr lvl="0">
              <a:buFont typeface="Wingdings" pitchFamily="2" charset="2"/>
              <a:buChar char="Ø"/>
            </a:pPr>
            <a:r>
              <a:rPr lang="en-US" sz="2400" dirty="0" smtClean="0"/>
              <a:t>Launch </a:t>
            </a:r>
            <a:r>
              <a:rPr lang="en-US" sz="2400" dirty="0" err="1" smtClean="0"/>
              <a:t>Rubyera</a:t>
            </a:r>
            <a:r>
              <a:rPr lang="en-US" sz="2400" dirty="0" smtClean="0"/>
              <a:t> within 2nd quarter of 2017.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Downloads </a:t>
            </a:r>
            <a:r>
              <a:rPr lang="en-US" sz="2400" dirty="0" smtClean="0"/>
              <a:t> 450 after one year.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Traffic </a:t>
            </a:r>
            <a:r>
              <a:rPr lang="en-US" sz="2400" dirty="0" smtClean="0"/>
              <a:t> 30,000 after one year.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We intend to expand our market to the Gulf area</a:t>
            </a: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Events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9800" y="2286000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Customer Analysis</a:t>
            </a:r>
          </a:p>
        </p:txBody>
      </p:sp>
    </p:spTree>
    <p:extLst>
      <p:ext uri="{BB962C8B-B14F-4D97-AF65-F5344CB8AC3E}">
        <p14:creationId xmlns:p14="http://schemas.microsoft.com/office/powerpoint/2010/main" val="11906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7" name="Content Placeholder 3" descr="John Essma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2954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4944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36638"/>
          </a:xfrm>
        </p:spPr>
        <p:txBody>
          <a:bodyPr>
            <a:noAutofit/>
          </a:bodyPr>
          <a:lstStyle/>
          <a:p>
            <a:r>
              <a:rPr lang="ar-SA" sz="3200" dirty="0" smtClean="0"/>
              <a:t>قصر ثقافة الأنفوش</a:t>
            </a:r>
            <a:r>
              <a:rPr lang="ar-EG" sz="3200" dirty="0" smtClean="0"/>
              <a:t>ى</a:t>
            </a:r>
            <a:r>
              <a:rPr lang="en-US" sz="3200" dirty="0" smtClean="0"/>
              <a:t> - </a:t>
            </a:r>
            <a:r>
              <a:rPr lang="ar-SA" sz="3200" dirty="0" smtClean="0"/>
              <a:t>العرض المسرحى "كاليجولا</a:t>
            </a:r>
            <a:r>
              <a:rPr lang="en-US" sz="3200" dirty="0" smtClean="0"/>
              <a:t>“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4" name="Content Placeholder 3" descr="masra7.jp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24001"/>
            <a:ext cx="800099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651</Words>
  <Application>Microsoft Office PowerPoint</Application>
  <PresentationFormat>On-screen Show (4:3)</PresentationFormat>
  <Paragraphs>175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OutLine</vt:lpstr>
      <vt:lpstr>Problem</vt:lpstr>
      <vt:lpstr>What is Rubyera ? </vt:lpstr>
      <vt:lpstr>Goal : </vt:lpstr>
      <vt:lpstr>PowerPoint Presentation</vt:lpstr>
      <vt:lpstr>PowerPoint Presentation</vt:lpstr>
      <vt:lpstr>قصر ثقافة الأنفوشى - العرض المسرحى "كاليجولا“ </vt:lpstr>
      <vt:lpstr>جائزة عبد العزيز سعود البابطين للشعر العربي بالتعاون مع إذاعة صوت العرب - مكتبة الأسكندرية  </vt:lpstr>
      <vt:lpstr>لقاء مع الصحفية بجريدة الاهرام : تهانى صلاح</vt:lpstr>
      <vt:lpstr>لقاء مع الاستاذ : جمال حماد مدير اذاعة صوت العرب</vt:lpstr>
      <vt:lpstr>لقاء مع الاستاذ : حسام عبد القادر المستشار الاعلامى لمكتبه الاسكندرية</vt:lpstr>
      <vt:lpstr>PowerPoint Presentation</vt:lpstr>
      <vt:lpstr>PowerPoint Presentation</vt:lpstr>
      <vt:lpstr>Social Network</vt:lpstr>
      <vt:lpstr>Competitive Analysis</vt:lpstr>
      <vt:lpstr>PowerPoint Presentation</vt:lpstr>
      <vt:lpstr>PowerPoint Presentation</vt:lpstr>
      <vt:lpstr>PowerPoint Presentation</vt:lpstr>
      <vt:lpstr>Business Model</vt:lpstr>
      <vt:lpstr>Business Model Canvas  =&gt; Rubyera</vt:lpstr>
      <vt:lpstr>PowerPoint Presentation</vt:lpstr>
      <vt:lpstr>Project Progess </vt:lpstr>
      <vt:lpstr>Logo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 </vt:lpstr>
      <vt:lpstr>Demo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baghdadino</dc:creator>
  <cp:lastModifiedBy>baghdadino</cp:lastModifiedBy>
  <cp:revision>3</cp:revision>
  <dcterms:created xsi:type="dcterms:W3CDTF">2017-06-13T06:36:13Z</dcterms:created>
  <dcterms:modified xsi:type="dcterms:W3CDTF">2017-06-13T06:49:10Z</dcterms:modified>
</cp:coreProperties>
</file>